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324" r:id="rId5"/>
    <p:sldId id="315" r:id="rId6"/>
    <p:sldId id="327" r:id="rId7"/>
    <p:sldId id="328" r:id="rId8"/>
    <p:sldId id="329" r:id="rId9"/>
    <p:sldId id="302" r:id="rId10"/>
    <p:sldId id="330" r:id="rId11"/>
    <p:sldId id="331" r:id="rId12"/>
    <p:sldId id="332" r:id="rId13"/>
    <p:sldId id="333" r:id="rId14"/>
    <p:sldId id="334" r:id="rId15"/>
    <p:sldId id="335" r:id="rId16"/>
    <p:sldId id="295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5" r:id="rId25"/>
    <p:sldId id="344" r:id="rId26"/>
    <p:sldId id="346" r:id="rId27"/>
    <p:sldId id="354" r:id="rId28"/>
    <p:sldId id="350" r:id="rId29"/>
    <p:sldId id="351" r:id="rId30"/>
    <p:sldId id="352" r:id="rId31"/>
    <p:sldId id="353" r:id="rId32"/>
    <p:sldId id="347" r:id="rId33"/>
    <p:sldId id="348" r:id="rId34"/>
    <p:sldId id="349" r:id="rId35"/>
    <p:sldId id="325" r:id="rId36"/>
    <p:sldId id="355" r:id="rId37"/>
    <p:sldId id="356" r:id="rId38"/>
    <p:sldId id="358" r:id="rId39"/>
    <p:sldId id="3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5/7/2024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35000"/>
          </a:blip>
          <a:srcRect t="7771" b="7771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1" y="2576760"/>
            <a:ext cx="4650658" cy="1695637"/>
          </a:xfrm>
        </p:spPr>
        <p:txBody>
          <a:bodyPr/>
          <a:lstStyle/>
          <a:p>
            <a:pPr algn="ctr"/>
            <a:r>
              <a:rPr lang="en-US" sz="3600" dirty="0"/>
              <a:t>Understanding Housing Market Trends and Risks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STAT 429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b="1" dirty="0">
                <a:solidFill>
                  <a:schemeClr val="accent4"/>
                </a:solidFill>
              </a:rPr>
              <a:t>Group: GR6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Kunal Bhardwaj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May 07, 2024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FC7D6-9FFD-ECD8-41AF-505D89DE4E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Augmented Dickey-Fuller Test</a:t>
            </a:r>
          </a:p>
          <a:p>
            <a:pPr marL="0" indent="0">
              <a:buNone/>
            </a:pPr>
            <a:r>
              <a:rPr lang="en-US" dirty="0"/>
              <a:t>p-value = 0.01</a:t>
            </a:r>
          </a:p>
          <a:p>
            <a:pPr marL="0" indent="0">
              <a:buNone/>
            </a:pPr>
            <a:r>
              <a:rPr lang="en-US" dirty="0"/>
              <a:t>alternative hypothesis: stationary</a:t>
            </a:r>
          </a:p>
          <a:p>
            <a:r>
              <a:rPr lang="en-US" dirty="0"/>
              <a:t>KPSS Test for Level Stationarity</a:t>
            </a:r>
          </a:p>
          <a:p>
            <a:pPr marL="0" indent="0">
              <a:buNone/>
            </a:pPr>
            <a:r>
              <a:rPr lang="en-US" dirty="0"/>
              <a:t>p-value = 0.1</a:t>
            </a:r>
          </a:p>
          <a:p>
            <a:r>
              <a:rPr lang="en-IN" dirty="0"/>
              <a:t>studentized Breusch-Pagan test</a:t>
            </a:r>
          </a:p>
          <a:p>
            <a:pPr marL="0" indent="0">
              <a:buNone/>
            </a:pPr>
            <a:r>
              <a:rPr lang="en-IN" dirty="0"/>
              <a:t>p-value = 0.000000009128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2EAE69-1ED5-C52F-B054-1F90EDFD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Stationarity &amp; Homoscedasticity</a:t>
            </a:r>
            <a:endParaRPr lang="en-IN" sz="4000" dirty="0"/>
          </a:p>
        </p:txBody>
      </p:sp>
      <p:pic>
        <p:nvPicPr>
          <p:cNvPr id="8" name="Picture 7" descr="A graph of sales and prices&#10;&#10;Description automatically generated with medium confidence">
            <a:extLst>
              <a:ext uri="{FF2B5EF4-FFF2-40B4-BE49-F238E27FC236}">
                <a16:creationId xmlns:a16="http://schemas.microsoft.com/office/drawing/2014/main" id="{BC1080D3-1968-217B-E12C-88FE1EAA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302" y="805213"/>
            <a:ext cx="6962387" cy="52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8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1BEC53-B1B0-058C-B2EC-3C7D2204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6561494" cy="830997"/>
          </a:xfrm>
        </p:spPr>
        <p:txBody>
          <a:bodyPr/>
          <a:lstStyle/>
          <a:p>
            <a:r>
              <a:rPr lang="en-US" dirty="0" err="1"/>
              <a:t>BoxCox</a:t>
            </a:r>
            <a:r>
              <a:rPr lang="en-US" dirty="0"/>
              <a:t> Transformation</a:t>
            </a:r>
            <a:endParaRPr lang="en-IN" dirty="0"/>
          </a:p>
        </p:txBody>
      </p:sp>
      <p:pic>
        <p:nvPicPr>
          <p:cNvPr id="6" name="Picture 5" descr="A graph showing a number of blue lines&#10;&#10;Description automatically generated">
            <a:extLst>
              <a:ext uri="{FF2B5EF4-FFF2-40B4-BE49-F238E27FC236}">
                <a16:creationId xmlns:a16="http://schemas.microsoft.com/office/drawing/2014/main" id="{0B28030C-4EC8-978A-727C-DCDB2AA9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25" y="2044700"/>
            <a:ext cx="7256624" cy="362831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DCD0F4-A279-D909-490A-8584E4D7B0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</p:spPr>
        <p:txBody>
          <a:bodyPr/>
          <a:lstStyle/>
          <a:p>
            <a:r>
              <a:rPr lang="en-IN" dirty="0"/>
              <a:t>Augmented Dickey-Fuller Test</a:t>
            </a:r>
          </a:p>
          <a:p>
            <a:pPr marL="0" indent="0">
              <a:buNone/>
            </a:pPr>
            <a:r>
              <a:rPr lang="en-US" dirty="0"/>
              <a:t>p-value = 0.01</a:t>
            </a:r>
          </a:p>
          <a:p>
            <a:pPr marL="0" indent="0">
              <a:buNone/>
            </a:pPr>
            <a:r>
              <a:rPr lang="en-US" dirty="0"/>
              <a:t>alternative hypothesis: stationary</a:t>
            </a:r>
          </a:p>
          <a:p>
            <a:r>
              <a:rPr lang="en-US" dirty="0"/>
              <a:t>KPSS Test for Level Stationarity</a:t>
            </a:r>
          </a:p>
          <a:p>
            <a:pPr marL="0" indent="0">
              <a:buNone/>
            </a:pPr>
            <a:r>
              <a:rPr lang="en-US" dirty="0"/>
              <a:t>p-value = 0.1</a:t>
            </a:r>
          </a:p>
          <a:p>
            <a:r>
              <a:rPr lang="en-IN" dirty="0"/>
              <a:t>studentized Breusch-Pagan test</a:t>
            </a:r>
          </a:p>
          <a:p>
            <a:pPr marL="0" indent="0">
              <a:buNone/>
            </a:pPr>
            <a:r>
              <a:rPr lang="en-IN" dirty="0"/>
              <a:t>p-value = 0.3053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809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CCB7-B8EC-2D9E-6831-4B641DCF0C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10713617" cy="3560763"/>
          </a:xfrm>
        </p:spPr>
        <p:txBody>
          <a:bodyPr/>
          <a:lstStyle/>
          <a:p>
            <a:r>
              <a:rPr lang="en-US" dirty="0"/>
              <a:t>Fit a full model with all five predictors: </a:t>
            </a:r>
            <a:r>
              <a:rPr lang="en-US" b="1" dirty="0"/>
              <a:t>time</a:t>
            </a:r>
            <a:r>
              <a:rPr lang="en-US" dirty="0"/>
              <a:t> , Supply of New Houses (</a:t>
            </a:r>
            <a:r>
              <a:rPr lang="en-US" b="1" dirty="0"/>
              <a:t>MSACSR</a:t>
            </a:r>
            <a:r>
              <a:rPr lang="en-US" dirty="0"/>
              <a:t>), Housing Units Started (</a:t>
            </a:r>
            <a:r>
              <a:rPr lang="en-US" b="1" dirty="0"/>
              <a:t>HOUST</a:t>
            </a:r>
            <a:r>
              <a:rPr lang="en-US" dirty="0"/>
              <a:t>), Homeownership Rate (</a:t>
            </a:r>
            <a:r>
              <a:rPr lang="en-US" b="1" dirty="0"/>
              <a:t>RHORUSQ156N</a:t>
            </a:r>
            <a:r>
              <a:rPr lang="en-US" dirty="0"/>
              <a:t>), and 30-Year Fixed Rate Mortgage (</a:t>
            </a:r>
            <a:r>
              <a:rPr lang="en-US" b="1" dirty="0"/>
              <a:t>MORTGAGE30US</a:t>
            </a:r>
            <a:r>
              <a:rPr lang="en-US" dirty="0"/>
              <a:t>).</a:t>
            </a:r>
          </a:p>
          <a:p>
            <a:r>
              <a:rPr lang="en-US" dirty="0"/>
              <a:t>Use the </a:t>
            </a:r>
            <a:r>
              <a:rPr lang="en-US" b="1" dirty="0"/>
              <a:t>step-wise algorithm </a:t>
            </a:r>
            <a:r>
              <a:rPr lang="en-US" dirty="0"/>
              <a:t>to find the optimum model.</a:t>
            </a:r>
          </a:p>
          <a:p>
            <a:r>
              <a:rPr lang="en-US" dirty="0"/>
              <a:t>Run the algorithm in “</a:t>
            </a:r>
            <a:r>
              <a:rPr lang="en-US" b="1" dirty="0"/>
              <a:t>both</a:t>
            </a:r>
            <a:r>
              <a:rPr lang="en-US" dirty="0"/>
              <a:t>” directions to add/remove variables one-by-one to find the lowest ICs.</a:t>
            </a:r>
          </a:p>
          <a:p>
            <a:r>
              <a:rPr lang="en-US" dirty="0"/>
              <a:t>Use Akaike information criterion (</a:t>
            </a:r>
            <a:r>
              <a:rPr lang="en-US" b="1" dirty="0"/>
              <a:t>AIC</a:t>
            </a:r>
            <a:r>
              <a:rPr lang="en-US" dirty="0"/>
              <a:t>) to find the best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A1B60-E66B-F1C6-2B78-28876026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563118" cy="830997"/>
          </a:xfrm>
        </p:spPr>
        <p:txBody>
          <a:bodyPr/>
          <a:lstStyle/>
          <a:p>
            <a:r>
              <a:rPr lang="en-US" dirty="0"/>
              <a:t>Regression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000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85" y="653662"/>
            <a:ext cx="10722429" cy="700115"/>
          </a:xfrm>
        </p:spPr>
        <p:txBody>
          <a:bodyPr/>
          <a:lstStyle/>
          <a:p>
            <a:pPr algn="l"/>
            <a:r>
              <a:rPr lang="en-US" dirty="0"/>
              <a:t>Model Selection by Step-wise Algorithm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5811681"/>
              </p:ext>
            </p:extLst>
          </p:nvPr>
        </p:nvGraphicFramePr>
        <p:xfrm>
          <a:off x="1028700" y="2239282"/>
          <a:ext cx="10428514" cy="2286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02199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4065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Model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MSPUS ~ time(MSPUS) + HOUST+ MORTGAGE30US + MSACSR + RHORUSQ156N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Start: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-2178.18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MSPUS ~ time(MSPUS) + HOUST+ MORTGAGE30US + MSACSR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Step: -2178.53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 MSPUS ~ time(MSPUS) + MORTGAGE30US + MSACSR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Step: -2179.4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E5B2651-5F99-AAFD-FC9C-0C52C32A4F95}"/>
              </a:ext>
            </a:extLst>
          </p:cNvPr>
          <p:cNvSpPr txBox="1"/>
          <p:nvPr/>
        </p:nvSpPr>
        <p:spPr>
          <a:xfrm>
            <a:off x="1028700" y="5495731"/>
            <a:ext cx="1042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conclude that </a:t>
            </a:r>
            <a:r>
              <a:rPr lang="en-US" b="1" dirty="0"/>
              <a:t>MSACSR</a:t>
            </a:r>
            <a:r>
              <a:rPr lang="en-US" sz="1800" i="0" u="none" strike="noStrike" baseline="0" dirty="0">
                <a:latin typeface="LMRoman10-Regular"/>
              </a:rPr>
              <a:t> (Median Sales Price of Houses Sold</a:t>
            </a:r>
            <a:r>
              <a:rPr lang="en-US" dirty="0"/>
              <a:t>) and </a:t>
            </a:r>
            <a:r>
              <a:rPr lang="en-US" b="1" dirty="0"/>
              <a:t>MORTGAGE30US</a:t>
            </a:r>
            <a:r>
              <a:rPr lang="en-US" dirty="0"/>
              <a:t> (</a:t>
            </a:r>
            <a:r>
              <a:rPr lang="en-US" sz="1800" i="0" u="none" strike="noStrike" baseline="0" dirty="0">
                <a:latin typeface="LMRoman10-Regular"/>
              </a:rPr>
              <a:t>30 Year Fixed Rate Mortgage Average</a:t>
            </a:r>
            <a:r>
              <a:rPr lang="en-US" dirty="0"/>
              <a:t>) are significant predictors of housing prices based on AIC criteria.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5D22A-9288-F5FC-44F0-E00AE9D74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010411" cy="4008087"/>
          </a:xfrm>
        </p:spPr>
        <p:txBody>
          <a:bodyPr/>
          <a:lstStyle/>
          <a:p>
            <a:r>
              <a:rPr lang="en-US" dirty="0"/>
              <a:t>Check the assumption of uncorrelated errors:</a:t>
            </a:r>
          </a:p>
          <a:p>
            <a:r>
              <a:rPr lang="en-US" dirty="0" err="1"/>
              <a:t>Ljung</a:t>
            </a:r>
            <a:r>
              <a:rPr lang="en-US" dirty="0"/>
              <a:t>-Box test: </a:t>
            </a:r>
            <a:r>
              <a:rPr lang="en-US" dirty="0" err="1"/>
              <a:t>df</a:t>
            </a:r>
            <a:r>
              <a:rPr lang="en-US" dirty="0"/>
              <a:t> = 10, p-value = 0.0004985</a:t>
            </a:r>
          </a:p>
          <a:p>
            <a:r>
              <a:rPr lang="en-US" dirty="0"/>
              <a:t>ACF plot shows the residuals are not independently distributed.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A075E6-83A3-8876-B67B-D6CDAC57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073016" cy="830997"/>
          </a:xfrm>
        </p:spPr>
        <p:txBody>
          <a:bodyPr/>
          <a:lstStyle/>
          <a:p>
            <a:r>
              <a:rPr lang="en-US" dirty="0"/>
              <a:t>Residual Analysis</a:t>
            </a:r>
            <a:endParaRPr lang="en-IN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6EEC436-73E3-DBF9-6C6C-E95DA990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811" y="1959429"/>
            <a:ext cx="7292068" cy="36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98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C77C-E6E1-B5DB-AEEA-C45939E2B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ACF cuts off after lag 1.</a:t>
            </a:r>
          </a:p>
          <a:p>
            <a:r>
              <a:rPr lang="en-US" dirty="0"/>
              <a:t> PACF cuts off after lag 1.</a:t>
            </a:r>
          </a:p>
          <a:p>
            <a:r>
              <a:rPr lang="en-US" dirty="0"/>
              <a:t>ARMA(1,1) looks like a good fit for the residuals.</a:t>
            </a:r>
          </a:p>
          <a:p>
            <a:r>
              <a:rPr lang="en-US" b="1" dirty="0"/>
              <a:t>Carry out Regression with autocorrelated errors.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D4015E-76EC-4432-D077-8D7BA6A3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4807339" cy="830997"/>
          </a:xfrm>
        </p:spPr>
        <p:txBody>
          <a:bodyPr/>
          <a:lstStyle/>
          <a:p>
            <a:r>
              <a:rPr lang="en-US" dirty="0"/>
              <a:t>Residual Analysis</a:t>
            </a:r>
            <a:endParaRPr lang="en-IN" dirty="0"/>
          </a:p>
        </p:txBody>
      </p:sp>
      <p:pic>
        <p:nvPicPr>
          <p:cNvPr id="6" name="Picture 5" descr="A graph with lines and text&#10;&#10;Description automatically generated">
            <a:extLst>
              <a:ext uri="{FF2B5EF4-FFF2-40B4-BE49-F238E27FC236}">
                <a16:creationId xmlns:a16="http://schemas.microsoft.com/office/drawing/2014/main" id="{9997CD1B-FB52-9917-49A4-1A5B1417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27" y="545019"/>
            <a:ext cx="5915608" cy="2957804"/>
          </a:xfrm>
          <a:prstGeom prst="rect">
            <a:avLst/>
          </a:prstGeom>
        </p:spPr>
      </p:pic>
      <p:pic>
        <p:nvPicPr>
          <p:cNvPr id="8" name="Picture 7" descr="A graph with lines and text&#10;&#10;Description automatically generated">
            <a:extLst>
              <a:ext uri="{FF2B5EF4-FFF2-40B4-BE49-F238E27FC236}">
                <a16:creationId xmlns:a16="http://schemas.microsoft.com/office/drawing/2014/main" id="{B33AD439-8DEA-6715-BDFF-0895F102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25" y="3555740"/>
            <a:ext cx="5915609" cy="2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3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24E76-FCF3-09A6-13A7-337BB6DC65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SARIMA (1,1,1) x (0,0,0)</a:t>
            </a:r>
            <a:r>
              <a:rPr lang="en-US" sz="1400" dirty="0"/>
              <a:t>4 </a:t>
            </a:r>
            <a:r>
              <a:rPr lang="en-US" dirty="0"/>
              <a:t>shows the best performance among all models tested.</a:t>
            </a:r>
            <a:endParaRPr lang="en-US" sz="1400" dirty="0"/>
          </a:p>
          <a:p>
            <a:r>
              <a:rPr lang="en-US" dirty="0"/>
              <a:t>The ACF of residuals show that they now resemble white noise.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DAF800-AF12-5D92-5CF0-8B81D354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396376" cy="830997"/>
          </a:xfrm>
        </p:spPr>
        <p:txBody>
          <a:bodyPr/>
          <a:lstStyle/>
          <a:p>
            <a:r>
              <a:rPr lang="en-US" dirty="0"/>
              <a:t>Regression with autocorrelated errors</a:t>
            </a:r>
            <a:endParaRPr lang="en-IN" dirty="0"/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4DDAEF2-C400-86B3-7FB9-1D3D9147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38" y="2044700"/>
            <a:ext cx="6844002" cy="34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Carry out the forecasting of the stationary series using </a:t>
            </a:r>
            <a:r>
              <a:rPr lang="en-US" i="1" dirty="0" err="1"/>
              <a:t>sarima.for</a:t>
            </a:r>
            <a:r>
              <a:rPr lang="en-US" i="1" dirty="0"/>
              <a:t>() </a:t>
            </a:r>
            <a:r>
              <a:rPr lang="en-US" dirty="0"/>
              <a:t>function.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  <a:endParaRPr lang="en-IN" dirty="0"/>
          </a:p>
        </p:txBody>
      </p:sp>
      <p:pic>
        <p:nvPicPr>
          <p:cNvPr id="6" name="Picture 5" descr="A graph showing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71606E9B-3139-F07C-E6C0-35F6CE56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38" y="1220711"/>
            <a:ext cx="6862666" cy="34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6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6E6B8-FE00-2302-3413-A55D82F429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Forecasted Values: </a:t>
            </a:r>
          </a:p>
          <a:p>
            <a:pPr marL="0" indent="0">
              <a:buNone/>
            </a:pPr>
            <a:r>
              <a:rPr lang="en-US" dirty="0"/>
              <a:t>2024 Qtr1: 419656.1</a:t>
            </a:r>
          </a:p>
          <a:p>
            <a:pPr marL="0" indent="0">
              <a:buNone/>
            </a:pPr>
            <a:r>
              <a:rPr lang="en-US" dirty="0"/>
              <a:t>2024 Qtr2: 415300.8</a:t>
            </a:r>
          </a:p>
          <a:p>
            <a:pPr marL="0" indent="0">
              <a:buNone/>
            </a:pPr>
            <a:r>
              <a:rPr lang="en-US" dirty="0"/>
              <a:t>2024 Qtr3: 412832.8</a:t>
            </a:r>
          </a:p>
          <a:p>
            <a:pPr marL="0" indent="0">
              <a:buNone/>
            </a:pPr>
            <a:r>
              <a:rPr lang="en-US" dirty="0"/>
              <a:t>2024 Qtr4: 409781.8</a:t>
            </a:r>
          </a:p>
          <a:p>
            <a:pPr marL="0" indent="0">
              <a:buNone/>
            </a:pPr>
            <a:r>
              <a:rPr lang="en-US" dirty="0"/>
              <a:t>2025 Qtr1: 406890.7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09328-A775-7D8A-0D6B-E0B5C2A5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  <a:endParaRPr lang="en-IN" dirty="0"/>
          </a:p>
        </p:txBody>
      </p:sp>
      <p:pic>
        <p:nvPicPr>
          <p:cNvPr id="6" name="Picture 5" descr="A graph showing the price of houses&#10;&#10;Description automatically generated">
            <a:extLst>
              <a:ext uri="{FF2B5EF4-FFF2-40B4-BE49-F238E27FC236}">
                <a16:creationId xmlns:a16="http://schemas.microsoft.com/office/drawing/2014/main" id="{D61D8709-0142-ED0A-F8FE-51A16FF8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2044700"/>
            <a:ext cx="8483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86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749672" cy="3560763"/>
          </a:xfrm>
        </p:spPr>
        <p:txBody>
          <a:bodyPr/>
          <a:lstStyle/>
          <a:p>
            <a:r>
              <a:rPr lang="en-US" dirty="0"/>
              <a:t>The plot of squared residuals from the ARIMA fit shows the residuals have conditional heteroscedasticity.</a:t>
            </a:r>
          </a:p>
          <a:p>
            <a:r>
              <a:rPr lang="en-US" dirty="0"/>
              <a:t>An ARCH/GARCH model should work well to model this.</a:t>
            </a:r>
          </a:p>
          <a:p>
            <a:r>
              <a:rPr lang="en-US" dirty="0"/>
              <a:t>We will fit three ARCH models: GARCH, IGARCH &amp; APARCH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C</a:t>
            </a:r>
            <a:endParaRPr lang="en-IN" dirty="0"/>
          </a:p>
        </p:txBody>
      </p:sp>
      <p:pic>
        <p:nvPicPr>
          <p:cNvPr id="6" name="Picture 5" descr="A graph showing a number of red lines&#10;&#10;Description automatically generated">
            <a:extLst>
              <a:ext uri="{FF2B5EF4-FFF2-40B4-BE49-F238E27FC236}">
                <a16:creationId xmlns:a16="http://schemas.microsoft.com/office/drawing/2014/main" id="{8622F889-8DA0-0562-E0EC-95F91472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2" y="2044699"/>
            <a:ext cx="7121528" cy="35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7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189894" cy="3560763"/>
          </a:xfrm>
        </p:spPr>
        <p:txBody>
          <a:bodyPr/>
          <a:lstStyle/>
          <a:p>
            <a:pPr algn="l"/>
            <a:r>
              <a:rPr lang="en-US" sz="1800" b="0" i="1" u="none" strike="noStrike" baseline="0" dirty="0">
                <a:latin typeface="LMRoman10-Italic"/>
              </a:rPr>
              <a:t>Federal Reserve Economic Data (FRED) </a:t>
            </a:r>
            <a:r>
              <a:rPr lang="en-US" sz="1800" b="0" i="0" u="none" strike="noStrike" baseline="0" dirty="0">
                <a:latin typeface="LMRoman10-Regular"/>
              </a:rPr>
              <a:t>is a comprehensive database maintained by the Federal Reserve </a:t>
            </a:r>
            <a:r>
              <a:rPr lang="en-IN" sz="1800" b="0" i="0" u="none" strike="noStrike" baseline="0" dirty="0">
                <a:latin typeface="LMRoman10-Regular"/>
              </a:rPr>
              <a:t>Bank of St. Louis.</a:t>
            </a:r>
            <a:r>
              <a:rPr lang="en-US" dirty="0"/>
              <a:t>​</a:t>
            </a:r>
          </a:p>
          <a:p>
            <a:pPr algn="l"/>
            <a:endParaRPr lang="en-IN" sz="1800" b="0" i="0" u="none" strike="noStrike" baseline="0" dirty="0">
              <a:latin typeface="LMRoman10-Regular"/>
            </a:endParaRPr>
          </a:p>
          <a:p>
            <a:pPr algn="l"/>
            <a:r>
              <a:rPr lang="en-IN" sz="1800" b="0" i="0" u="none" strike="noStrike" baseline="0" dirty="0">
                <a:latin typeface="LMRoman10-Regular"/>
              </a:rPr>
              <a:t>Aggregates </a:t>
            </a:r>
            <a:r>
              <a:rPr lang="en-US" sz="1800" b="0" i="0" u="none" strike="noStrike" baseline="0" dirty="0">
                <a:latin typeface="LMRoman10-Regular"/>
              </a:rPr>
              <a:t>data from various government agencies, international organizations, and other sources.</a:t>
            </a:r>
          </a:p>
          <a:p>
            <a:pPr algn="l"/>
            <a:endParaRPr lang="en-US" dirty="0"/>
          </a:p>
        </p:txBody>
      </p:sp>
      <p:pic>
        <p:nvPicPr>
          <p:cNvPr id="14" name="Picture 13" descr="A black and grey logo&#10;&#10;Description automatically generated">
            <a:extLst>
              <a:ext uri="{FF2B5EF4-FFF2-40B4-BE49-F238E27FC236}">
                <a16:creationId xmlns:a16="http://schemas.microsoft.com/office/drawing/2014/main" id="{2EC0D0DD-9310-9582-4746-6E0F566A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4" y="2853477"/>
            <a:ext cx="3810000" cy="1219200"/>
          </a:xfrm>
          <a:prstGeom prst="rect">
            <a:avLst/>
          </a:prstGeom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B996D3FE-FA7F-6365-5534-DC2F0494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56464" y="2044700"/>
            <a:ext cx="3656832" cy="74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B47B7-B0FE-FC25-A0C4-B1CBDB83BA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704286" cy="3560763"/>
          </a:xfrm>
        </p:spPr>
        <p:txBody>
          <a:bodyPr/>
          <a:lstStyle/>
          <a:p>
            <a:r>
              <a:rPr lang="en-US" dirty="0"/>
              <a:t>GARCH models assume stationarity. Use the log-differenced series for GARCH model which is stationary.</a:t>
            </a:r>
          </a:p>
          <a:p>
            <a:r>
              <a:rPr lang="en-US" dirty="0"/>
              <a:t>There is a need to evaluate the mean model </a:t>
            </a:r>
            <a:r>
              <a:rPr lang="en-US" i="1" dirty="0"/>
              <a:t>ARMA Order </a:t>
            </a:r>
            <a:r>
              <a:rPr lang="en-US" dirty="0"/>
              <a:t>and </a:t>
            </a:r>
            <a:r>
              <a:rPr lang="en-US" i="1" dirty="0"/>
              <a:t>GARCH order </a:t>
            </a:r>
            <a:r>
              <a:rPr lang="en-US" dirty="0"/>
              <a:t>simultaneously to fit an </a:t>
            </a:r>
            <a:r>
              <a:rPr lang="en-US" b="1" dirty="0"/>
              <a:t>ARMA-GARCH</a:t>
            </a:r>
            <a:r>
              <a:rPr lang="en-US" dirty="0"/>
              <a:t> model.</a:t>
            </a:r>
          </a:p>
          <a:p>
            <a:r>
              <a:rPr lang="en-US" dirty="0"/>
              <a:t>The mean model uses ARMA that generates the forecast for the mean of the time series, while the GARCH model generates the forecast for the variance.</a:t>
            </a:r>
          </a:p>
          <a:p>
            <a:r>
              <a:rPr lang="en-US" dirty="0"/>
              <a:t>The mean model will use an ARMA(1,1) and then we use different GARCH model orders. </a:t>
            </a:r>
          </a:p>
          <a:p>
            <a:r>
              <a:rPr lang="en-US" dirty="0"/>
              <a:t>GARCH(1,1):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2C3E1D-AE4E-8073-6F10-2F46D649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10704286" cy="830997"/>
          </a:xfrm>
        </p:spPr>
        <p:txBody>
          <a:bodyPr/>
          <a:lstStyle/>
          <a:p>
            <a:r>
              <a:rPr lang="en-US" sz="3200" dirty="0"/>
              <a:t>Generalized Autoregressive Conditional Heteroskedasticity (GARCH)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FD4FF-7818-306C-8509-EA3EE389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92" y="5847999"/>
            <a:ext cx="24669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ARMA-GARCH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33589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(1,0)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20.633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20.552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20.586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10.578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10.658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10.577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10.611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sGARCH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8.4298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8.5257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8.4282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8.4686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sGARCH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(2,1)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8.406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8.5179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8.4038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8.4512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8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GARCH Model Fit</a:t>
            </a:r>
            <a:endParaRPr lang="en-IN" dirty="0"/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2134750"/>
            <a:ext cx="6141617" cy="401010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sGARCH</a:t>
            </a:r>
            <a:r>
              <a:rPr lang="en-US" dirty="0"/>
              <a:t>(2,1) + ARFIMA(1,0,1) model fit for the return</a:t>
            </a:r>
            <a:endParaRPr lang="en-IN" dirty="0"/>
          </a:p>
        </p:txBody>
      </p:sp>
      <p:pic>
        <p:nvPicPr>
          <p:cNvPr id="11" name="Picture 10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30" y="3775660"/>
            <a:ext cx="4738393" cy="23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3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GARCH Forecast</a:t>
            </a:r>
            <a:endParaRPr lang="en-IN" dirty="0"/>
          </a:p>
        </p:txBody>
      </p:sp>
      <p:pic>
        <p:nvPicPr>
          <p:cNvPr id="3" name="Picture 2" descr="A graph showing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24611"/>
            <a:ext cx="5616212" cy="2997179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67" y="2224610"/>
            <a:ext cx="5616214" cy="299718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sGARCH</a:t>
            </a:r>
            <a:r>
              <a:rPr lang="en-US" dirty="0"/>
              <a:t>(2,1)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057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48618"/>
            <a:ext cx="11198808" cy="4266990"/>
          </a:xfrm>
        </p:spPr>
        <p:txBody>
          <a:bodyPr/>
          <a:lstStyle/>
          <a:p>
            <a:r>
              <a:rPr lang="en-US" dirty="0"/>
              <a:t> A variant of the standard GARCH designed to address scenarios where the persistence of volatility shocks is extremely high.</a:t>
            </a:r>
          </a:p>
          <a:p>
            <a:r>
              <a:rPr lang="en-US" dirty="0"/>
              <a:t>Assumes that shocks to the variance are so persistent that they have a permanent effect on the variance level.</a:t>
            </a:r>
          </a:p>
          <a:p>
            <a:r>
              <a:rPr lang="en-US" dirty="0"/>
              <a:t>The </a:t>
            </a:r>
            <a:r>
              <a:rPr lang="en-US" b="1" dirty="0"/>
              <a:t>Integrated GARCH </a:t>
            </a:r>
            <a:r>
              <a:rPr lang="en-US" dirty="0"/>
              <a:t>(IGARCH) model implies that any shocks to volatility will affect all future volatility forecasts, not just the immediate future (</a:t>
            </a:r>
            <a:r>
              <a:rPr lang="en-US" b="1" dirty="0"/>
              <a:t>“long-term memory”</a:t>
            </a:r>
            <a:r>
              <a:rPr lang="en-US" dirty="0"/>
              <a:t>).</a:t>
            </a:r>
          </a:p>
          <a:p>
            <a:r>
              <a:rPr lang="en-US" dirty="0"/>
              <a:t>IGARCH(1,1): 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135118" cy="830997"/>
          </a:xfrm>
        </p:spPr>
        <p:txBody>
          <a:bodyPr/>
          <a:lstStyle/>
          <a:p>
            <a:r>
              <a:rPr lang="en-US" dirty="0"/>
              <a:t>Motivation behind an IGARCH Model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96C9A-743D-EF0B-81E6-AA871C6C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09" y="4804568"/>
            <a:ext cx="3257550" cy="50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F1F27-04A7-72EC-0CEA-F1B62145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30" y="4904581"/>
            <a:ext cx="9810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ARMA-IGRCH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556905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B050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(1,1) + ARFIMA(1,0,1)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8.8578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8.9217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8.8571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8.8836</a:t>
                      </a:r>
                      <a:endParaRPr lang="en-US" sz="1600" dirty="0">
                        <a:solidFill>
                          <a:srgbClr val="00B050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8.8673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8.9473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8.8662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8.8997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(2,1)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8.8769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8.9729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8.8753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8.9157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iGARCH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(1,2)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8.8767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8.9727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8.8752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8.9155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25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IGARCH Model Fit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399" y="2704379"/>
            <a:ext cx="6141617" cy="30708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iGARCH</a:t>
            </a:r>
            <a:r>
              <a:rPr lang="en-US" dirty="0"/>
              <a:t>(1,1) + ARFIMA(1,0,1) model fit for the return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7330" y="3775660"/>
            <a:ext cx="4738392" cy="23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8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IGARCH Forecast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400" y="2189677"/>
            <a:ext cx="5660384" cy="283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3884" y="2189674"/>
            <a:ext cx="5660382" cy="283019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iGARCH</a:t>
            </a:r>
            <a:r>
              <a:rPr lang="en-US" dirty="0"/>
              <a:t>(1,1)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257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EAE21-65CE-4BE2-AA94-24700A6B78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10135117" cy="3560763"/>
          </a:xfrm>
        </p:spPr>
        <p:txBody>
          <a:bodyPr/>
          <a:lstStyle/>
          <a:p>
            <a:r>
              <a:rPr lang="en-US" dirty="0"/>
              <a:t>An extension of the GARCH that introduces more flexibility in terms of handling asymmetries and differentiating the impact of large versus small, and positive versus negative returns.</a:t>
            </a:r>
          </a:p>
          <a:p>
            <a:r>
              <a:rPr lang="en-US" dirty="0"/>
              <a:t> In financial markets negative shocks tend to increase volatility more than positive shocks of the same magnitude (“Leverage Effect“).</a:t>
            </a:r>
          </a:p>
          <a:p>
            <a:r>
              <a:rPr lang="en-US" dirty="0"/>
              <a:t>The power term 𝛿 in </a:t>
            </a:r>
            <a:r>
              <a:rPr lang="en-US" b="1" dirty="0"/>
              <a:t>Asymmetric Power ARCH </a:t>
            </a:r>
            <a:r>
              <a:rPr lang="en-US" dirty="0"/>
              <a:t>(APARCH) models provides flexibility in capturing the thickness of tails and the peak of the volatility distribution.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CD325B-31D0-C476-7646-03C721EB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135118" cy="830997"/>
          </a:xfrm>
        </p:spPr>
        <p:txBody>
          <a:bodyPr/>
          <a:lstStyle/>
          <a:p>
            <a:r>
              <a:rPr lang="en-US" dirty="0"/>
              <a:t>Motivation behind an APARCH Model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EF907-4FDF-7A9C-B5D5-089A47420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07" y="5210175"/>
            <a:ext cx="4610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9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ARMA-APRCH Model Selection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038924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3153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322303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Akaike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Shibata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Hannan-Quinn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(0,1)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8.8037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8.8996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8.8021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8.8425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(1,0)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19.47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19.582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19.468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19.515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apARCH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(2,2) + ARFIMA(1,0,1)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12.836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12.98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12.833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12.894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apARCH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(2,0) + ARFIMA(1,0,1)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7.6595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7.8354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7.6543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+mn-lt"/>
                          <a:cs typeface="Biome Light" panose="020B0303030204020804" pitchFamily="34" charset="0"/>
                        </a:rPr>
                        <a:t>7.7306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72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CFD600-E381-A7C1-3214-1DB76EF5D7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48618"/>
            <a:ext cx="4275138" cy="5076503"/>
          </a:xfrm>
        </p:spPr>
        <p:txBody>
          <a:bodyPr/>
          <a:lstStyle/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The dataset retrieved from </a:t>
            </a:r>
            <a:r>
              <a:rPr lang="en-US" sz="1800" b="0" i="1" u="none" strike="noStrike" baseline="0" dirty="0">
                <a:latin typeface="LMRoman10-Italic"/>
              </a:rPr>
              <a:t>FRED </a:t>
            </a:r>
            <a:r>
              <a:rPr lang="en-US" sz="1800" b="0" i="0" u="none" strike="noStrike" baseline="0" dirty="0">
                <a:latin typeface="LMRoman10-Regular"/>
              </a:rPr>
              <a:t>website comprises of six time series:</a:t>
            </a: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i) Median Sales Price of Houses Sold for the United States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(MSPUS) [Monthly] [Jan'63 - Dec'23]</a:t>
            </a:r>
          </a:p>
          <a:p>
            <a:pPr algn="l"/>
            <a:endParaRPr lang="en-US" sz="1800" b="0" i="0" u="none" strike="noStrike" baseline="0" dirty="0">
              <a:latin typeface="LMRoman10-Regular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endParaRPr lang="en-US" sz="1800" dirty="0">
              <a:latin typeface="LMRoman10-Regular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latin typeface="LMRoman10-Regular"/>
            </a:endParaRPr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ii) Monthly supply of New Houses in the United States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LMRoman10-Regular"/>
              </a:rPr>
              <a:t>(MSACSR) [Monthly] [Jan'63 - Dec'23]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15D398-BE26-8350-6850-56EE0C34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14" name="Picture 13" descr="A graph showing a number of houses&#10;&#10;Description automatically generated">
            <a:extLst>
              <a:ext uri="{FF2B5EF4-FFF2-40B4-BE49-F238E27FC236}">
                <a16:creationId xmlns:a16="http://schemas.microsoft.com/office/drawing/2014/main" id="{F4697DDA-C212-FDA7-7A0C-7F20D7DF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270" y="3958819"/>
            <a:ext cx="5532602" cy="2766302"/>
          </a:xfrm>
          <a:prstGeom prst="rect">
            <a:avLst/>
          </a:prstGeom>
        </p:spPr>
      </p:pic>
      <p:pic>
        <p:nvPicPr>
          <p:cNvPr id="16" name="Picture 15" descr="A graph showing the price of houses sold for the united states&#10;&#10;Description automatically generated">
            <a:extLst>
              <a:ext uri="{FF2B5EF4-FFF2-40B4-BE49-F238E27FC236}">
                <a16:creationId xmlns:a16="http://schemas.microsoft.com/office/drawing/2014/main" id="{F4DCAF49-7F2B-FFED-D8E8-A327F5DA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68" y="1083222"/>
            <a:ext cx="5532604" cy="27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57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77927" cy="830997"/>
          </a:xfrm>
        </p:spPr>
        <p:txBody>
          <a:bodyPr/>
          <a:lstStyle/>
          <a:p>
            <a:r>
              <a:rPr lang="en-US" dirty="0"/>
              <a:t>APARCH Model Fit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20BA2-AEDC-6BC8-99ED-3B8FEFB3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0399" y="2334710"/>
            <a:ext cx="6141617" cy="381014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9524FC-F9FE-083B-6841-AE3C85A6ED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6356220" cy="698499"/>
          </a:xfrm>
        </p:spPr>
        <p:txBody>
          <a:bodyPr/>
          <a:lstStyle/>
          <a:p>
            <a:r>
              <a:rPr lang="en-US" dirty="0" err="1"/>
              <a:t>apARCH</a:t>
            </a:r>
            <a:r>
              <a:rPr lang="en-US" dirty="0"/>
              <a:t>(2,0) + ARFIMA(1,0,1) model fit for the return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113C6-E15C-2924-CE8B-1C9EBB14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67330" y="1272065"/>
            <a:ext cx="4738394" cy="23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696284-07F6-1202-0F09-8C388BE0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67330" y="3775660"/>
            <a:ext cx="4738393" cy="23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0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1AC7C-A4BC-9BAC-F775-94F58155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656424" cy="830997"/>
          </a:xfrm>
        </p:spPr>
        <p:txBody>
          <a:bodyPr/>
          <a:lstStyle/>
          <a:p>
            <a:r>
              <a:rPr lang="en-US" dirty="0"/>
              <a:t>APARCH Forecast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1F93-A3AA-EC27-B556-E24C383E2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0330" y="2320017"/>
            <a:ext cx="5705670" cy="2852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B80B7-3B03-E76B-F918-7318B3B7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643" y="2320016"/>
            <a:ext cx="5705669" cy="285283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BCDAC1-A137-A645-5872-94981DDBF1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0330" y="1636210"/>
            <a:ext cx="6551645" cy="588401"/>
          </a:xfrm>
        </p:spPr>
        <p:txBody>
          <a:bodyPr/>
          <a:lstStyle/>
          <a:p>
            <a:r>
              <a:rPr lang="en-US" dirty="0" err="1"/>
              <a:t>apARCH</a:t>
            </a:r>
            <a:r>
              <a:rPr lang="en-US" dirty="0"/>
              <a:t>(2,0) + ARFIMA(1,0,1) model forecast for the 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512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</a:blip>
          <a:srcRect l="14815" r="14815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2725074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Comparison </a:t>
            </a:r>
            <a:r>
              <a:rPr lang="en-US" sz="4800" kern="1200">
                <a:effectLst/>
                <a:latin typeface="Calibri Light" panose="020F0302020204030204" pitchFamily="34" charset="0"/>
                <a:ea typeface="+mn-ea"/>
                <a:cs typeface="+mn-cs"/>
              </a:rPr>
              <a:t>of 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GARCH vs IGARCH vs APARCH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864947" cy="3560763"/>
          </a:xfrm>
        </p:spPr>
        <p:txBody>
          <a:bodyPr/>
          <a:lstStyle/>
          <a:p>
            <a:r>
              <a:rPr lang="en-US" dirty="0"/>
              <a:t>GARCH, APARCH &amp; IGARCH models predict returns differently.</a:t>
            </a:r>
          </a:p>
          <a:p>
            <a:r>
              <a:rPr lang="en-US" dirty="0"/>
              <a:t>This results in different values of the predicted values.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886441" cy="830997"/>
          </a:xfrm>
        </p:spPr>
        <p:txBody>
          <a:bodyPr/>
          <a:lstStyle/>
          <a:p>
            <a:r>
              <a:rPr lang="en-US" dirty="0"/>
              <a:t>Model Forecast Comparison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BFD13-2A3F-E3A7-BF9D-B358261D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03619" y="2044700"/>
            <a:ext cx="7408306" cy="37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4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864947" cy="3560763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7886441" cy="830997"/>
          </a:xfrm>
        </p:spPr>
        <p:txBody>
          <a:bodyPr/>
          <a:lstStyle/>
          <a:p>
            <a:r>
              <a:rPr lang="en-US" dirty="0"/>
              <a:t>Model Forecast Comparison</a:t>
            </a:r>
            <a:endParaRPr lang="en-IN" dirty="0"/>
          </a:p>
        </p:txBody>
      </p:sp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B04CBF32-C198-A5E3-6617-34205614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" y="1636210"/>
            <a:ext cx="4017520" cy="2623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DD320-11BD-B105-7E28-A2F0393697DE}"/>
              </a:ext>
            </a:extLst>
          </p:cNvPr>
          <p:cNvSpPr txBox="1"/>
          <p:nvPr/>
        </p:nvSpPr>
        <p:spPr>
          <a:xfrm>
            <a:off x="1675449" y="4464681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GARCH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916B3-3125-0124-FE16-087F68F1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5834" y="1636210"/>
            <a:ext cx="3958430" cy="2623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4BADF-BC32-94B8-55C3-F71A738075F3}"/>
              </a:ext>
            </a:extLst>
          </p:cNvPr>
          <p:cNvSpPr txBox="1"/>
          <p:nvPr/>
        </p:nvSpPr>
        <p:spPr>
          <a:xfrm>
            <a:off x="5593441" y="4469363"/>
            <a:ext cx="11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IGARCH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FED76-D171-6ABB-3786-03D15419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2764" y="1636210"/>
            <a:ext cx="3958430" cy="2623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1BFD65-F825-0C11-BCB4-56FD78D73D53}"/>
              </a:ext>
            </a:extLst>
          </p:cNvPr>
          <p:cNvSpPr txBox="1"/>
          <p:nvPr/>
        </p:nvSpPr>
        <p:spPr>
          <a:xfrm>
            <a:off x="9667456" y="4469363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APARCH</a:t>
            </a:r>
            <a:endParaRPr lang="en-IN" b="1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AE97C3-7EC4-388B-8D42-5864D43FC70B}"/>
              </a:ext>
            </a:extLst>
          </p:cNvPr>
          <p:cNvSpPr txBox="1">
            <a:spLocks/>
          </p:cNvSpPr>
          <p:nvPr/>
        </p:nvSpPr>
        <p:spPr>
          <a:xfrm>
            <a:off x="343159" y="4693655"/>
            <a:ext cx="11301445" cy="158396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GARCH reacts sharply to new information (higher alpha) but suffers from high persistence (too high beta).</a:t>
            </a:r>
          </a:p>
          <a:p>
            <a:r>
              <a:rPr lang="en-US" dirty="0"/>
              <a:t>IGARCH also reacts sharply to new information but consistently overestimates volatility (high persistence).</a:t>
            </a:r>
          </a:p>
          <a:p>
            <a:r>
              <a:rPr lang="en-US" dirty="0"/>
              <a:t>APARCH fails to respond to new information quickly and consistently underestimates peaks.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880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10A5C-6175-4ADE-2308-328A0F1D0A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956212" cy="3560763"/>
          </a:xfrm>
        </p:spPr>
        <p:txBody>
          <a:bodyPr/>
          <a:lstStyle/>
          <a:p>
            <a:r>
              <a:rPr lang="en-US" b="1" dirty="0"/>
              <a:t>MSACSR</a:t>
            </a:r>
            <a:r>
              <a:rPr lang="en-US" sz="2000" i="0" u="none" strike="noStrike" baseline="0" dirty="0">
                <a:latin typeface="LMRoman10-Regular"/>
              </a:rPr>
              <a:t> (Median Sales Price of Houses Sold</a:t>
            </a:r>
            <a:r>
              <a:rPr lang="en-US" dirty="0"/>
              <a:t>) and </a:t>
            </a:r>
            <a:r>
              <a:rPr lang="en-US" b="1" dirty="0"/>
              <a:t>MORTGAGE30US</a:t>
            </a:r>
            <a:r>
              <a:rPr lang="en-US" dirty="0"/>
              <a:t> (</a:t>
            </a:r>
            <a:r>
              <a:rPr lang="en-US" sz="2000" i="0" u="none" strike="noStrike" baseline="0" dirty="0">
                <a:latin typeface="LMRoman10-Regular"/>
              </a:rPr>
              <a:t>30 Year Fixed Rate Mortgage Average</a:t>
            </a:r>
            <a:r>
              <a:rPr lang="en-US" dirty="0"/>
              <a:t>) are significant predictors of housing prices.</a:t>
            </a:r>
          </a:p>
          <a:p>
            <a:r>
              <a:rPr lang="en-US" b="1" dirty="0"/>
              <a:t>ARIMA (1,1,1) </a:t>
            </a:r>
            <a:r>
              <a:rPr lang="en-US" dirty="0"/>
              <a:t>shows the best performance among all models tested with autocorrelated errors.</a:t>
            </a:r>
          </a:p>
          <a:p>
            <a:r>
              <a:rPr lang="en-US" dirty="0"/>
              <a:t>All three ARCH models fail to capture volatility patterns with a high degree of satisfaction.</a:t>
            </a:r>
          </a:p>
          <a:p>
            <a:r>
              <a:rPr lang="en-US" dirty="0"/>
              <a:t>APARCH model does not seem to model negative volatility much differently from positive volatility. This may be due to very limited negative shocks experienced by the housing market, historically.</a:t>
            </a:r>
          </a:p>
          <a:p>
            <a:r>
              <a:rPr lang="en-US" dirty="0"/>
              <a:t>The forecasted values for ARIMA and ARCH models are fairly similar.</a:t>
            </a:r>
          </a:p>
          <a:p>
            <a:endParaRPr lang="en-US" dirty="0"/>
          </a:p>
          <a:p>
            <a:endParaRPr lang="en-US" sz="14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654-EA79-CF64-2E4A-F2372A8C7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483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1077510" cy="830997"/>
          </a:xfrm>
        </p:spPr>
        <p:txBody>
          <a:bodyPr/>
          <a:lstStyle/>
          <a:p>
            <a:pPr algn="ctr"/>
            <a:r>
              <a:rPr lang="en-US" sz="7200" dirty="0"/>
              <a:t>Questions?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9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90E044-08E6-4146-4204-932F5B85FF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4366128"/>
          </a:xfrm>
        </p:spPr>
        <p:txBody>
          <a:bodyPr/>
          <a:lstStyle/>
          <a:p>
            <a:pPr algn="l"/>
            <a:r>
              <a:rPr lang="en-US" sz="2000" b="0" i="0" u="none" strike="noStrike" baseline="0" dirty="0">
                <a:latin typeface="LMRoman10-Regular"/>
              </a:rPr>
              <a:t>iii) New Privately owned Housing units started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(HOUST) [Monthly] [Jan'59 - Jan'24]</a:t>
            </a:r>
          </a:p>
          <a:p>
            <a:pPr algn="l"/>
            <a:endParaRPr lang="en-US" dirty="0">
              <a:latin typeface="LMRoman10-Regular"/>
            </a:endParaRP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endParaRPr lang="en-US" dirty="0">
              <a:latin typeface="LMRoman10-Regular"/>
            </a:endParaRP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r>
              <a:rPr lang="en-US" sz="2000" b="0" i="0" u="none" strike="noStrike" baseline="0" dirty="0">
                <a:latin typeface="LMRoman10-Regular"/>
              </a:rPr>
              <a:t>iv) Home ownership rate in the United States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[Quarterly] [Q1 '65 - Q4'23]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1C42A3-9939-E8AD-60B1-45EE8E18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6" name="Picture 5" descr="A graph showing a green line&#10;&#10;Description automatically generated">
            <a:extLst>
              <a:ext uri="{FF2B5EF4-FFF2-40B4-BE49-F238E27FC236}">
                <a16:creationId xmlns:a16="http://schemas.microsoft.com/office/drawing/2014/main" id="{853D41CD-4CF3-0D62-7EEC-A0F8053B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22" y="1094462"/>
            <a:ext cx="5540478" cy="2770239"/>
          </a:xfrm>
          <a:prstGeom prst="rect">
            <a:avLst/>
          </a:prstGeom>
        </p:spPr>
      </p:pic>
      <p:pic>
        <p:nvPicPr>
          <p:cNvPr id="8" name="Picture 7" descr="A graph showing a graph of a number of homes&#10;&#10;Description automatically generated with medium confidence">
            <a:extLst>
              <a:ext uri="{FF2B5EF4-FFF2-40B4-BE49-F238E27FC236}">
                <a16:creationId xmlns:a16="http://schemas.microsoft.com/office/drawing/2014/main" id="{2204B25A-0121-B25A-18EF-06BFC3CB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122" y="3957830"/>
            <a:ext cx="5540478" cy="27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3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A31D8-9484-1A0A-387F-78267F230B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909976" cy="4233197"/>
          </a:xfrm>
        </p:spPr>
        <p:txBody>
          <a:bodyPr/>
          <a:lstStyle/>
          <a:p>
            <a:pPr algn="l"/>
            <a:r>
              <a:rPr lang="en-US" sz="2000" b="0" i="0" u="none" strike="noStrike" baseline="0" dirty="0">
                <a:latin typeface="LMRoman10-Regular"/>
              </a:rPr>
              <a:t>v) 30 Year Fixed Rate Mortgage Average in the United States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(MORTGAGE30US) [Weekly] [Apr'71 - Feb'24]</a:t>
            </a:r>
          </a:p>
          <a:p>
            <a:pPr algn="l"/>
            <a:endParaRPr lang="en-US" sz="2000" b="0" i="0" u="none" strike="noStrike" baseline="0" dirty="0">
              <a:latin typeface="LMRoman10-Regular"/>
            </a:endParaRPr>
          </a:p>
          <a:p>
            <a:pPr algn="l"/>
            <a:endParaRPr lang="en-US" dirty="0">
              <a:latin typeface="LMRoman10-Regular"/>
            </a:endParaRPr>
          </a:p>
          <a:p>
            <a:pPr marL="0" indent="0" algn="l">
              <a:buNone/>
            </a:pPr>
            <a:endParaRPr lang="en-US" sz="2000" b="0" i="0" u="none" strike="noStrike" baseline="0" dirty="0">
              <a:latin typeface="LMRoman10-Regular"/>
            </a:endParaRPr>
          </a:p>
          <a:p>
            <a:pPr marL="0" indent="0" algn="l">
              <a:buNone/>
            </a:pPr>
            <a:endParaRPr lang="en-US" sz="2000" b="0" i="0" u="none" strike="noStrike" baseline="0" dirty="0">
              <a:latin typeface="LMRoman10-Regular"/>
            </a:endParaRPr>
          </a:p>
          <a:p>
            <a:pPr algn="l"/>
            <a:r>
              <a:rPr lang="en-US" sz="2000" b="0" i="0" u="none" strike="noStrike" baseline="0" dirty="0">
                <a:latin typeface="LMRoman10-Regular"/>
              </a:rPr>
              <a:t>vi) Consumer Price Index (CPI) for All Urban Consumers: All Items Less Shelter in U.S. City Average</a:t>
            </a:r>
          </a:p>
          <a:p>
            <a:pPr marL="0" indent="0" algn="l">
              <a:buNone/>
            </a:pPr>
            <a:r>
              <a:rPr lang="en-US" sz="2000" b="0" i="0" u="none" strike="noStrike" baseline="0" dirty="0">
                <a:latin typeface="LMRoman10-Regular"/>
              </a:rPr>
              <a:t>(CUSR0000SA0L2) [Monthly] [Jan'47 - Jan'24]</a:t>
            </a:r>
          </a:p>
          <a:p>
            <a:pPr marL="0" indent="0" algn="l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C049F4-DEBF-824C-A3ED-B811BD0A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pic>
        <p:nvPicPr>
          <p:cNvPr id="6" name="Picture 5" descr="A graph showing a line graph&#10;&#10;Description automatically generated">
            <a:extLst>
              <a:ext uri="{FF2B5EF4-FFF2-40B4-BE49-F238E27FC236}">
                <a16:creationId xmlns:a16="http://schemas.microsoft.com/office/drawing/2014/main" id="{F44ADE59-43A8-57E7-D218-A8F1CB31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1046722"/>
            <a:ext cx="5532016" cy="2766008"/>
          </a:xfrm>
          <a:prstGeom prst="rect">
            <a:avLst/>
          </a:prstGeom>
        </p:spPr>
      </p:pic>
      <p:pic>
        <p:nvPicPr>
          <p:cNvPr id="8" name="Picture 7" descr="A graph showing the growth of a price&#10;&#10;Description automatically generated">
            <a:extLst>
              <a:ext uri="{FF2B5EF4-FFF2-40B4-BE49-F238E27FC236}">
                <a16:creationId xmlns:a16="http://schemas.microsoft.com/office/drawing/2014/main" id="{9C8E8D86-916B-5A14-145D-D1E01BB0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4" y="3978420"/>
            <a:ext cx="5532016" cy="27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4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3939592" cy="3560763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"/>
              </a:rPr>
              <a:t>The objective of the project will be to predict Median Price </a:t>
            </a:r>
            <a:r>
              <a:rPr lang="en-US" sz="1800" b="0" i="1" u="none" strike="noStrike" baseline="0" dirty="0">
                <a:latin typeface="LMRoman10-Italic"/>
              </a:rPr>
              <a:t>(i) </a:t>
            </a:r>
            <a:r>
              <a:rPr lang="en-US" sz="1800" b="0" i="0" u="none" strike="noStrike" baseline="0" dirty="0">
                <a:latin typeface="LMRoman10-Regular"/>
              </a:rPr>
              <a:t>based on four other factors </a:t>
            </a:r>
            <a:r>
              <a:rPr lang="en-US" sz="1800" b="0" i="1" u="none" strike="noStrike" baseline="0" dirty="0">
                <a:latin typeface="LMRoman10-Italic"/>
              </a:rPr>
              <a:t>(ii), (iii), (iv) </a:t>
            </a:r>
            <a:r>
              <a:rPr lang="en-IN" sz="1800" b="0" i="1" u="none" strike="noStrike" baseline="0" dirty="0">
                <a:latin typeface="LMRoman10-Italic"/>
              </a:rPr>
              <a:t>&amp; (v)</a:t>
            </a:r>
            <a:r>
              <a:rPr lang="en-IN" sz="1800" b="0" i="0" u="none" strike="noStrike" baseline="0" dirty="0">
                <a:latin typeface="LMRoman10-Regular"/>
              </a:rPr>
              <a:t>.</a:t>
            </a:r>
            <a:endParaRPr lang="en-US" dirty="0"/>
          </a:p>
          <a:p>
            <a:pPr algn="l"/>
            <a:r>
              <a:rPr lang="en-US" sz="1800" b="0" i="0" u="none" strike="noStrike" baseline="0" dirty="0">
                <a:latin typeface="LMRoman10-Regular"/>
              </a:rPr>
              <a:t>The CPI data </a:t>
            </a:r>
            <a:r>
              <a:rPr lang="en-US" sz="1800" b="0" i="1" u="none" strike="noStrike" baseline="0" dirty="0">
                <a:latin typeface="LMRoman10-Italic"/>
              </a:rPr>
              <a:t>(vi) </a:t>
            </a:r>
            <a:r>
              <a:rPr lang="en-US" sz="1800" b="0" i="0" u="none" strike="noStrike" baseline="0" dirty="0">
                <a:latin typeface="LMRoman10-Regular"/>
              </a:rPr>
              <a:t>will </a:t>
            </a:r>
            <a:r>
              <a:rPr lang="en-US" sz="1800" b="1" i="0" u="none" strike="noStrike" baseline="0" dirty="0">
                <a:latin typeface="LMRoman10-Regular"/>
              </a:rPr>
              <a:t>NOT</a:t>
            </a:r>
            <a:r>
              <a:rPr lang="en-US" sz="1800" b="0" i="0" u="none" strike="noStrike" baseline="0" dirty="0">
                <a:latin typeface="LMRoman10-Regular"/>
              </a:rPr>
              <a:t> be used as a predictor but will be used to adjust Median Price based on </a:t>
            </a:r>
            <a:r>
              <a:rPr lang="en-IN" sz="1800" b="0" i="0" u="none" strike="noStrike" baseline="0" dirty="0">
                <a:latin typeface="LMRoman10-Regular"/>
              </a:rPr>
              <a:t>inflation.</a:t>
            </a:r>
            <a:endParaRPr lang="en-US" dirty="0"/>
          </a:p>
        </p:txBody>
      </p:sp>
      <p:pic>
        <p:nvPicPr>
          <p:cNvPr id="5" name="Picture 4" descr="A graph showing the price of houses sold for the united states&#10;&#10;Description automatically generated">
            <a:extLst>
              <a:ext uri="{FF2B5EF4-FFF2-40B4-BE49-F238E27FC236}">
                <a16:creationId xmlns:a16="http://schemas.microsoft.com/office/drawing/2014/main" id="{41E6F05C-6914-9E7B-FA84-573CC8C1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14" y="1766701"/>
            <a:ext cx="7121524" cy="35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4F042-4B9C-C406-9444-399E6374BC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9407331" cy="3560763"/>
          </a:xfrm>
        </p:spPr>
        <p:txBody>
          <a:bodyPr/>
          <a:lstStyle/>
          <a:p>
            <a:r>
              <a:rPr lang="en-US" dirty="0"/>
              <a:t>Find out which (if any) of the four factors have an effect on the Median Sales price of houses sold. </a:t>
            </a:r>
          </a:p>
          <a:p>
            <a:r>
              <a:rPr lang="en-US" dirty="0"/>
              <a:t>Identify factors that have the strongest effect on median prices. </a:t>
            </a:r>
          </a:p>
          <a:p>
            <a:r>
              <a:rPr lang="en-US" b="1" dirty="0"/>
              <a:t>Analysis A </a:t>
            </a:r>
            <a:r>
              <a:rPr lang="en-US" dirty="0"/>
              <a:t>will be used to answer these questions.</a:t>
            </a:r>
          </a:p>
          <a:p>
            <a:r>
              <a:rPr lang="en-US" dirty="0"/>
              <a:t>A </a:t>
            </a:r>
            <a:r>
              <a:rPr lang="en-US" dirty="0" err="1"/>
              <a:t>Regresssion</a:t>
            </a:r>
            <a:r>
              <a:rPr lang="en-US" dirty="0"/>
              <a:t> Analysis will be carried out assuming uncorrelated errors.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A9308B-14CC-BF45-4640-F9A630A7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492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308DB-87C1-A069-290E-14C828CCD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8" y="2044700"/>
            <a:ext cx="9920515" cy="3560763"/>
          </a:xfrm>
        </p:spPr>
        <p:txBody>
          <a:bodyPr/>
          <a:lstStyle/>
          <a:p>
            <a:r>
              <a:rPr lang="en-US" dirty="0"/>
              <a:t>Model the variance of the errors or residuals in housing prices, which can be seen as a measure of volatility.</a:t>
            </a:r>
          </a:p>
          <a:p>
            <a:r>
              <a:rPr lang="en-US" b="1" dirty="0"/>
              <a:t>Analysis C </a:t>
            </a:r>
            <a:r>
              <a:rPr lang="en-US" dirty="0"/>
              <a:t>will consist of analyzing volatility patterns to better understand these factors.</a:t>
            </a:r>
          </a:p>
          <a:p>
            <a:r>
              <a:rPr lang="en-US" dirty="0"/>
              <a:t>Three ARCH models - GARCH, IGARCH &amp; APARCH - will be used to model the return/growth rate of median prices.</a:t>
            </a:r>
          </a:p>
          <a:p>
            <a:endParaRPr lang="en-IN" dirty="0"/>
          </a:p>
          <a:p>
            <a:endParaRPr lang="en-US" dirty="0"/>
          </a:p>
          <a:p>
            <a:endParaRPr lang="en-IN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D323D-EF77-95B0-A6FE-D673EB268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21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77E2A-3EDD-0CC9-1571-292341BB31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10984204" cy="4281455"/>
          </a:xfrm>
        </p:spPr>
        <p:txBody>
          <a:bodyPr/>
          <a:lstStyle/>
          <a:p>
            <a:r>
              <a:rPr lang="en-US" dirty="0"/>
              <a:t>STEP 1) The Median Prices (outcome variable) were pre-processed by adjusting for inflation, followed by de-trending and log transformation to make it stationary and homoscedastic.</a:t>
            </a:r>
          </a:p>
          <a:p>
            <a:r>
              <a:rPr lang="en-US" dirty="0"/>
              <a:t>STEP 2) The four predictor variables were converted into quarterly series if they were not already.</a:t>
            </a:r>
          </a:p>
          <a:p>
            <a:r>
              <a:rPr lang="en-US" dirty="0"/>
              <a:t>STEP 3) The Median Price was regressed on time and other predictors to arrive at the full model.</a:t>
            </a:r>
          </a:p>
          <a:p>
            <a:r>
              <a:rPr lang="en-US" dirty="0"/>
              <a:t>STEP 3.5) Multiple model sizes were analyzed to find the optimum model to be selected, based on AIC/BIC criteria.</a:t>
            </a:r>
          </a:p>
          <a:p>
            <a:r>
              <a:rPr lang="en-US" dirty="0"/>
              <a:t>STEP 4) Based on the p/ACF of the residuals, regression with autocorrelated errors was carried out.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00056A-E0D3-028C-E8D3-E8A66CEE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682793" cy="830997"/>
          </a:xfrm>
        </p:spPr>
        <p:txBody>
          <a:bodyPr/>
          <a:lstStyle/>
          <a:p>
            <a:r>
              <a:rPr lang="en-US" dirty="0"/>
              <a:t>Analysis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710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1394</TotalTime>
  <Words>1637</Words>
  <Application>Microsoft Office PowerPoint</Application>
  <PresentationFormat>Widescreen</PresentationFormat>
  <Paragraphs>239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LMRoman10-Italic</vt:lpstr>
      <vt:lpstr>LMRoman10-Regular</vt:lpstr>
      <vt:lpstr>Wingdings</vt:lpstr>
      <vt:lpstr>Office Theme</vt:lpstr>
      <vt:lpstr>Understanding Housing Market Trends and Risks </vt:lpstr>
      <vt:lpstr>Introduction</vt:lpstr>
      <vt:lpstr>Dataset</vt:lpstr>
      <vt:lpstr>Dataset</vt:lpstr>
      <vt:lpstr>Dataset</vt:lpstr>
      <vt:lpstr>Objective</vt:lpstr>
      <vt:lpstr>Objective</vt:lpstr>
      <vt:lpstr>Objective</vt:lpstr>
      <vt:lpstr>Analysis A</vt:lpstr>
      <vt:lpstr>Stationarity &amp; Homoscedasticity</vt:lpstr>
      <vt:lpstr>BoxCox Transformation</vt:lpstr>
      <vt:lpstr>Regression Analysis</vt:lpstr>
      <vt:lpstr>Model Selection by Step-wise Algorithm</vt:lpstr>
      <vt:lpstr>Residual Analysis</vt:lpstr>
      <vt:lpstr>Residual Analysis</vt:lpstr>
      <vt:lpstr>Regression with autocorrelated errors</vt:lpstr>
      <vt:lpstr>Forecasting</vt:lpstr>
      <vt:lpstr>Forecasting</vt:lpstr>
      <vt:lpstr>Analysis C</vt:lpstr>
      <vt:lpstr>Generalized Autoregressive Conditional Heteroskedasticity (GARCH)</vt:lpstr>
      <vt:lpstr>ARMA-GARCH Model Selection</vt:lpstr>
      <vt:lpstr>GARCH Model Fit</vt:lpstr>
      <vt:lpstr>GARCH Forecast</vt:lpstr>
      <vt:lpstr>Motivation behind an IGARCH Model</vt:lpstr>
      <vt:lpstr>ARMA-IGRCH Model Selection</vt:lpstr>
      <vt:lpstr>IGARCH Model Fit</vt:lpstr>
      <vt:lpstr>IGARCH Forecast</vt:lpstr>
      <vt:lpstr>Motivation behind an APARCH Model</vt:lpstr>
      <vt:lpstr>ARMA-APRCH Model Selection</vt:lpstr>
      <vt:lpstr>APARCH Model Fit</vt:lpstr>
      <vt:lpstr>APARCH Forecast</vt:lpstr>
      <vt:lpstr>Comparison of Results</vt:lpstr>
      <vt:lpstr>Model Forecast Comparison</vt:lpstr>
      <vt:lpstr>Model Forecast Comparison</vt:lpstr>
      <vt:lpstr>Conclusion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Housing Market Trends and Risks</dc:title>
  <dc:creator>Kunal Bhardwaj</dc:creator>
  <cp:lastModifiedBy>Kunal Bhardwaj</cp:lastModifiedBy>
  <cp:revision>27</cp:revision>
  <dcterms:created xsi:type="dcterms:W3CDTF">2024-05-06T06:00:57Z</dcterms:created>
  <dcterms:modified xsi:type="dcterms:W3CDTF">2024-05-07T15:58:12Z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